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Dela Gothic One"/>
      <p:regular r:id="rId17"/>
    </p:embeddedFont>
    <p:embeddedFont>
      <p:font typeface="Dela Gothic One"/>
      <p:regular r:id="rId18"/>
    </p:embeddedFont>
    <p:embeddedFont>
      <p:font typeface="DM Sans"/>
      <p:regular r:id="rId19"/>
    </p:embeddedFont>
    <p:embeddedFont>
      <p:font typeface="DM Sans"/>
      <p:regular r:id="rId20"/>
    </p:embeddedFont>
    <p:embeddedFont>
      <p:font typeface="DM Sans"/>
      <p:regular r:id="rId21"/>
    </p:embeddedFont>
    <p:embeddedFont>
      <p:font typeface="DM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CC75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BF6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AB5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AB5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AB5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loniacg.me/new_site/o-nas/historia.html" TargetMode="External"/><Relationship Id="rId5" Type="http://schemas.openxmlformats.org/officeDocument/2006/relationships/hyperlink" Target="https://poloniacg.me/new_site/o-nas/czlonkostwo.html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0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kontakt@poloniacg.me" TargetMode="External"/><Relationship Id="rId4" Type="http://schemas.openxmlformats.org/officeDocument/2006/relationships/hyperlink" Target="https://poloniacg.me/new_site/o-nas/czlonkostwo.html" TargetMode="External"/><Relationship Id="rId1" Type="http://schemas.openxmlformats.org/officeDocument/2006/relationships/image" Target="../media/image-10-1.png"/><Relationship Id="rId3" Type="http://schemas.openxmlformats.org/officeDocument/2006/relationships/image" Target="../media/image-10-2.png"/><Relationship Id="rId5" Type="http://schemas.openxmlformats.org/officeDocument/2006/relationships/image" Target="../media/image-10-3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933813"/>
            <a:ext cx="7627382" cy="28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Stowarzyszenie Polaków zamieszkałych w Czarnogórze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5109567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Razem od 2003 roku | Emigracja serc</a:t>
            </a:r>
            <a:endParaRPr lang="en-US" sz="1700" dirty="0"/>
          </a:p>
        </p:txBody>
      </p:sp>
      <p:pic>
        <p:nvPicPr>
          <p:cNvPr id="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9" y="5699998"/>
            <a:ext cx="1527334" cy="595789"/>
          </a:xfrm>
          <a:prstGeom prst="rect">
            <a:avLst/>
          </a:prstGeom>
        </p:spPr>
      </p:pic>
      <p:pic>
        <p:nvPicPr>
          <p:cNvPr id="6" name="Image 2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871" y="5699998"/>
            <a:ext cx="1879759" cy="5957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298263"/>
            <a:ext cx="6765846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Nasza historia w liczbach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58309" y="3409831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00"/>
              </a:lnSpc>
              <a:buNone/>
            </a:pPr>
            <a:r>
              <a:rPr lang="en-US" sz="56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22+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852607" y="4395430"/>
            <a:ext cx="2886670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Lata działalności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58309" y="4881563"/>
            <a:ext cx="307538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Od 2003 roku wspieramy Polonię w Czarnogórze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04442" y="3409831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00"/>
              </a:lnSpc>
              <a:buNone/>
            </a:pPr>
            <a:r>
              <a:rPr lang="en-US" sz="56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143+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4216718" y="439543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Członków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04442" y="4881563"/>
            <a:ext cx="307538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Polacy i ich rodziny w całej Czarnogórze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450574" y="3409831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00"/>
              </a:lnSpc>
              <a:buNone/>
            </a:pPr>
            <a:r>
              <a:rPr lang="en-US" sz="56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26+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7450574" y="4395430"/>
            <a:ext cx="3075384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Numerów czasopisma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450574" y="5237798"/>
            <a:ext cx="307538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"Głos Polonii" - nasza prasowa wizytówka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796707" y="3409831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00"/>
              </a:lnSpc>
              <a:buNone/>
            </a:pPr>
            <a:r>
              <a:rPr lang="en-US" sz="56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79+</a:t>
            </a:r>
            <a:endParaRPr lang="en-US" sz="5600" dirty="0"/>
          </a:p>
        </p:txBody>
      </p:sp>
      <p:sp>
        <p:nvSpPr>
          <p:cNvPr id="13" name="Text 11"/>
          <p:cNvSpPr/>
          <p:nvPr/>
        </p:nvSpPr>
        <p:spPr>
          <a:xfrm>
            <a:off x="10908983" y="439543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Absolwentów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796707" y="4881563"/>
            <a:ext cx="307538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Ukończyło kursy języka polskiego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9000" y="447080"/>
            <a:ext cx="3422690" cy="42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Aktualności</a:t>
            </a:r>
            <a:endParaRPr lang="en-US" sz="2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000" y="1301591"/>
            <a:ext cx="4186833" cy="41868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9000" y="5671304"/>
            <a:ext cx="418683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Kurs języka polskiego - rekrutacja zimowa 2025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569000" y="6368653"/>
            <a:ext cx="4186833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EBCC75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10 października 2025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69000" y="6775013"/>
            <a:ext cx="4186833" cy="1040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Ambasada RP w Podgoricy i Stowarzyszenie Polaków organizują kolejny kurs języka polskiego (poziomy A1, A2). Zajęcia od października do grudnia, piątki 17:00-19:30 w Centrum Don Bosko.</a:t>
            </a:r>
            <a:endParaRPr lang="en-US" sz="12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931" y="1301591"/>
            <a:ext cx="4186833" cy="41868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59931" y="5671304"/>
            <a:ext cx="4186833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Narodowe Czytanie 2025 - Jan Kochanowski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5159931" y="6368653"/>
            <a:ext cx="4186833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EBCC75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6 września 2025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5159931" y="6775013"/>
            <a:ext cx="4186833" cy="1040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Zapraszamy na Narodowe Czytanie poezji Jana Kochanowskiego. Sobota, 6 września, godz. 11:00 w Ambasadzie RP w Podgoricy. Wspólnie odkrywamy piękno polskiej literatury renesansowej.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862" y="1301591"/>
            <a:ext cx="4325660" cy="43256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750862" y="5810131"/>
            <a:ext cx="4325660" cy="53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Ukazał się nowy numer "Głosu Polonii"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9750862" y="6507480"/>
            <a:ext cx="4325660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EBCC75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15 sierpnia 2025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9750862" y="6913840"/>
            <a:ext cx="4325660" cy="1040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Najnowszy numer czasopisma Polonii w Czarnogórze (26/2024-2025). Tematyka: prezydencja Polski w Radzie UE, wybór papieża, 80. rocznica śmierci Marii Jasnorzewskiej-Pawlikowskiej.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18411"/>
            <a:ext cx="4561284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Kim jesteśmy</a:t>
            </a:r>
            <a:endParaRPr lang="en-US" sz="3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09" y="1757124"/>
            <a:ext cx="5610344" cy="56103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04911" y="1708309"/>
            <a:ext cx="6974681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Stowarzyszenie Polaków w Czarnogórze działa od 2003 roku, zrzeszając Polaków i ich rodziny mieszkające na terenie Czarnogóry. Nasza misja to integracja, pielęgnowanie polskości, kultury, języka i tradycji.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904911" y="3290054"/>
            <a:ext cx="6974681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Nie jest nas dużo, ale jesteśmy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 tworzymy prawdziwą polską rodzinę. Polonia w Czarnogórze to "emigracja serc" - większość z nas to kobiety, które wyszły za mąż i założyły rodziny w tym pięknym kraju.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904911" y="4871799"/>
            <a:ext cx="6974681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Działamy w 10 miastach Czarnogóry: Podgorica, Nikšić, Bar, Bijelo Polje, Tivat, Budva, Herceg-Novi, Cetinje, Tuzi i Ulcinj. Wspólnie organizujemy kursy języka polskiego, wydarzenia kulturalne, uroczystości patriotyczne i spotkania integracyjne.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67408"/>
            <a:ext cx="4907161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Nasza działalność</a:t>
            </a:r>
            <a:endParaRPr lang="en-US" sz="3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8309" y="2170747"/>
            <a:ext cx="649962" cy="6499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79019" y="235350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Edukacja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679019" y="2839641"/>
            <a:ext cx="5500807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Prowadzimy kursy języka polskiego dla dzieci i dorosłych. Od 2010 roku 79 absolwentów ukończyło nasze zajęcia. Posiadamy Bibliotekę Polonijną z ponad 434 książkami oraz działający Klub Studenta "Młoda Polonia".</a:t>
            </a:r>
            <a:endParaRPr lang="en-US" sz="17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0574" y="2170747"/>
            <a:ext cx="649962" cy="64996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371284" y="2353508"/>
            <a:ext cx="2868930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Kultura i tradycja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8371284" y="2839641"/>
            <a:ext cx="5500807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Organizujemy wydarzenia kulturalne, koncerty, wystawy i projekcje filmów. Uczestniczymy w Narodowym Czytaniu i obchodach polskich świąt narodowych: Święta Konstytucji 3 Maja i Dnia Niepodległości 11 Listopada.</a:t>
            </a:r>
            <a:endParaRPr lang="en-US" sz="17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8309" y="5006459"/>
            <a:ext cx="649962" cy="6499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79019" y="518922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Prasa polonijna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679019" y="5675352"/>
            <a:ext cx="5500807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Wydajemy czasopismo "Głos Polonii" - już 26 numerów od 2008 roku. Publikujemy również biuletyny informacyjne oraz biuletyny młodzieżowe "Wakacje z Polską", dokumentujące życie naszej społeczności.</a:t>
            </a:r>
            <a:endParaRPr lang="en-US" sz="17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0574" y="5006459"/>
            <a:ext cx="649962" cy="64996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71284" y="518922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Współpraca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8371284" y="5675352"/>
            <a:ext cx="5500807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Współpracujemy z Ambasadą RP w Podgoricy, Wspólnotą Polską, Fundacją Semper Polonia, EUWP i innymi organizacjami. Dzięki wsparciu partnerów realizujemy projekty edukacyjne i kulturalne.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5804" y="725329"/>
            <a:ext cx="13198793" cy="1076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Polonia w Czarnogórze - rozmieszczenie geograficzne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715804" y="2210872"/>
            <a:ext cx="13198793" cy="654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Polacy mieszkają w 10 miastach Czarnogóry, tworząc rozproszoną, ale zintegrowaną społeczność. Największa koncentracja jest w stolicy - Podgoricy (17 osób), następnie w Nikšiciu (13 osób) i Barze (10 osób).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5804" y="3095268"/>
            <a:ext cx="6497122" cy="1660088"/>
          </a:xfrm>
          <a:prstGeom prst="roundRect">
            <a:avLst>
              <a:gd name="adj" fmla="val 5175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27854" y="3307318"/>
            <a:ext cx="2691289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Podgorica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927854" y="3766304"/>
            <a:ext cx="6073021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17 członków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27854" y="4216122"/>
            <a:ext cx="6073021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Stolica, siedziba Biblioteki i kursów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417356" y="3095268"/>
            <a:ext cx="6497241" cy="1660088"/>
          </a:xfrm>
          <a:prstGeom prst="roundRect">
            <a:avLst>
              <a:gd name="adj" fmla="val 5175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29406" y="3307318"/>
            <a:ext cx="2691289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Nikšić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7629406" y="3766304"/>
            <a:ext cx="6073140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13 członków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629406" y="4216122"/>
            <a:ext cx="6073140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Drugie co do wielkości miasto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15804" y="4959787"/>
            <a:ext cx="6497122" cy="1660088"/>
          </a:xfrm>
          <a:prstGeom prst="roundRect">
            <a:avLst>
              <a:gd name="adj" fmla="val 5175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7854" y="5171837"/>
            <a:ext cx="2691289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Bar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854" y="5630823"/>
            <a:ext cx="6073021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 członków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27854" y="6080641"/>
            <a:ext cx="6073021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Miasto portowe nad Adriatykiem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417356" y="4959787"/>
            <a:ext cx="6497241" cy="1660088"/>
          </a:xfrm>
          <a:prstGeom prst="roundRect">
            <a:avLst>
              <a:gd name="adj" fmla="val 5175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29406" y="5171837"/>
            <a:ext cx="2691289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Bijelo Polje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7629406" y="5630823"/>
            <a:ext cx="6073140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 członków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629406" y="6080641"/>
            <a:ext cx="6073140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Siedziba Stowarzyszenia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5804" y="6849904"/>
            <a:ext cx="13198793" cy="654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Pozostałe miasta: Tivat (5), Budva (1), Herceg-Novi (2), Cetinje (1), Tuzi (1), Ulcinj (1). </a:t>
            </a:r>
            <a:pPr algn="l" indent="0" marL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Charakterystyka demograficzna:</a:t>
            </a:r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99,31% członków to kobiety - Polonia w Czarnogórze to przede wszystkim "emigracja serc", panie które wyszły za mąż i założyły rodziny w tym kraju.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876" y="536615"/>
            <a:ext cx="4661892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Historia Stowarzyszenia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55452" y="1406366"/>
            <a:ext cx="13346073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i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"Nie wolno nam zapominać, kim jesteśmy i gdzie są nasze korzenie, które sięgają tysiąca lat. Winniśmy czuć się zawsze jedną rodziną, szczególnie na obczyźnie - jak swoi między swoimi."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55452" y="1817965"/>
            <a:ext cx="13346073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— </a:t>
            </a:r>
            <a:pPr algn="l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JE Józef Kamiński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Konsul RP, 8 listopada 2003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28876" y="1236464"/>
            <a:ext cx="15240" cy="993100"/>
          </a:xfrm>
          <a:prstGeom prst="rect">
            <a:avLst/>
          </a:prstGeom>
          <a:solidFill>
            <a:srgbClr val="C91313"/>
          </a:solidFill>
          <a:ln/>
        </p:spPr>
      </p:sp>
      <p:sp>
        <p:nvSpPr>
          <p:cNvPr id="6" name="Shape 4"/>
          <p:cNvSpPr/>
          <p:nvPr/>
        </p:nvSpPr>
        <p:spPr>
          <a:xfrm>
            <a:off x="7307580" y="2399467"/>
            <a:ext cx="15240" cy="529340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7" name="Shape 5"/>
          <p:cNvSpPr/>
          <p:nvPr/>
        </p:nvSpPr>
        <p:spPr>
          <a:xfrm>
            <a:off x="6707207" y="2561749"/>
            <a:ext cx="453271" cy="1524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8" name="Shape 6"/>
          <p:cNvSpPr/>
          <p:nvPr/>
        </p:nvSpPr>
        <p:spPr>
          <a:xfrm>
            <a:off x="7145238" y="2399467"/>
            <a:ext cx="339923" cy="339923"/>
          </a:xfrm>
          <a:prstGeom prst="roundRect">
            <a:avLst>
              <a:gd name="adj" fmla="val 18671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95899" y="2420303"/>
            <a:ext cx="238482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571524" y="2451378"/>
            <a:ext cx="1988225" cy="24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2003 - Początki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528876" y="2790468"/>
            <a:ext cx="6030873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8 listopada 2003</a:t>
            </a:r>
            <a:pPr algn="r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- pierwsze spotkanie w hotelu Mikšić w Sutomore. 21 osób wraz z rodzinami, gość honorowy: JE Józef Kamiński, Konsul RP w Belgradzie. Wybór pierwszego Zarządu z mgr Wandą J. Vujisić jako prezes.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469922" y="3468291"/>
            <a:ext cx="453271" cy="1524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45238" y="3306008"/>
            <a:ext cx="339923" cy="339923"/>
          </a:xfrm>
          <a:prstGeom prst="roundRect">
            <a:avLst>
              <a:gd name="adj" fmla="val 18671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95899" y="3326844"/>
            <a:ext cx="238482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070652" y="3357920"/>
            <a:ext cx="2249567" cy="24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2004 - Rejestracja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8070652" y="3697010"/>
            <a:ext cx="6030873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16 stycznia 2004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- oficjalna rejestracja w Ministerstwie Sprawiedliwości Czarnogóry pod numerem 02-99. Siedziba: Bijelo Polje. Drugie spotkanie w hotelu KERBER w Podgoricy z udziałem Ambasadora dr Tadeusza Diema.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707207" y="4249698"/>
            <a:ext cx="453271" cy="1524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18" name="Shape 16"/>
          <p:cNvSpPr/>
          <p:nvPr/>
        </p:nvSpPr>
        <p:spPr>
          <a:xfrm>
            <a:off x="7145238" y="4087416"/>
            <a:ext cx="339923" cy="339923"/>
          </a:xfrm>
          <a:prstGeom prst="roundRect">
            <a:avLst>
              <a:gd name="adj" fmla="val 18671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95899" y="4108252"/>
            <a:ext cx="238482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4469963" y="4139327"/>
            <a:ext cx="2089785" cy="24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2008 - Biblioteka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528876" y="4478417"/>
            <a:ext cx="6030873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12 czerwca 2008</a:t>
            </a:r>
            <a:pPr algn="r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- założenie Biblioteki Polonijnej. Dar księgozbioru Wiesława Rusteckiego za pośrednictwem Fundacji ATM. Lokalizacja: Ambasada RP w Podgoricy. Początkowy zbiór rozrósł się do 434 pozycji.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469922" y="5031224"/>
            <a:ext cx="453271" cy="1524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23" name="Shape 21"/>
          <p:cNvSpPr/>
          <p:nvPr/>
        </p:nvSpPr>
        <p:spPr>
          <a:xfrm>
            <a:off x="7145238" y="4868942"/>
            <a:ext cx="339923" cy="339923"/>
          </a:xfrm>
          <a:prstGeom prst="roundRect">
            <a:avLst>
              <a:gd name="adj" fmla="val 18671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95899" y="4889778"/>
            <a:ext cx="238482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4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8070652" y="4920853"/>
            <a:ext cx="1988225" cy="24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2010 - Edukacja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070652" y="5259943"/>
            <a:ext cx="6030873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9 października 2010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- start pierwszego kursu języka polskiego w Szkole "Marko Miljanow" w Bijelo Polje. </a:t>
            </a:r>
            <a:pPr algn="l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6 marca 2010</a:t>
            </a:r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- założenie Klubu Studenta "Młoda Polonia". Uruchomienie strony www.poloniacg.me.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707207" y="5812750"/>
            <a:ext cx="453271" cy="1524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28" name="Shape 26"/>
          <p:cNvSpPr/>
          <p:nvPr/>
        </p:nvSpPr>
        <p:spPr>
          <a:xfrm>
            <a:off x="7145238" y="5650468"/>
            <a:ext cx="339923" cy="339923"/>
          </a:xfrm>
          <a:prstGeom prst="roundRect">
            <a:avLst>
              <a:gd name="adj" fmla="val 18671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95899" y="5671304"/>
            <a:ext cx="238482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5</a:t>
            </a:r>
            <a:endParaRPr lang="en-US" sz="1850" dirty="0"/>
          </a:p>
        </p:txBody>
      </p:sp>
      <p:sp>
        <p:nvSpPr>
          <p:cNvPr id="30" name="Text 28"/>
          <p:cNvSpPr/>
          <p:nvPr/>
        </p:nvSpPr>
        <p:spPr>
          <a:xfrm>
            <a:off x="4571524" y="5702379"/>
            <a:ext cx="1988225" cy="24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2013 - Uznanie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528876" y="6041469"/>
            <a:ext cx="6030873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Prezes Wanda J. Vujisić otrzymuje </a:t>
            </a:r>
            <a:pPr algn="r" indent="0" marL="0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Krzyż Kawalerski Orderu Zasługi RP</a:t>
            </a:r>
            <a:pPr algn="r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 Stowarzyszenie liczy już 143 członków (wzrost o 60% w stosunku do 2003). Łącznie 79 absolwentów ukończyło kursy języka.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7469922" y="6594277"/>
            <a:ext cx="453271" cy="15240"/>
          </a:xfrm>
          <a:prstGeom prst="roundRect">
            <a:avLst>
              <a:gd name="adj" fmla="val 416455"/>
            </a:avLst>
          </a:prstGeom>
          <a:solidFill>
            <a:srgbClr val="8D2424"/>
          </a:solidFill>
          <a:ln/>
        </p:spPr>
      </p:sp>
      <p:sp>
        <p:nvSpPr>
          <p:cNvPr id="33" name="Shape 31"/>
          <p:cNvSpPr/>
          <p:nvPr/>
        </p:nvSpPr>
        <p:spPr>
          <a:xfrm>
            <a:off x="7145238" y="6431994"/>
            <a:ext cx="339923" cy="339923"/>
          </a:xfrm>
          <a:prstGeom prst="roundRect">
            <a:avLst>
              <a:gd name="adj" fmla="val 18671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95899" y="6452830"/>
            <a:ext cx="238482" cy="298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6</a:t>
            </a:r>
            <a:endParaRPr lang="en-US" sz="1850" dirty="0"/>
          </a:p>
        </p:txBody>
      </p:sp>
      <p:sp>
        <p:nvSpPr>
          <p:cNvPr id="35" name="Text 33"/>
          <p:cNvSpPr/>
          <p:nvPr/>
        </p:nvSpPr>
        <p:spPr>
          <a:xfrm>
            <a:off x="8070652" y="6483906"/>
            <a:ext cx="2331244" cy="24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2025 - Kontynuacja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8070652" y="6822996"/>
            <a:ext cx="6030873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22 lata działalności, 26 numerów "Głosu Polonii", 142 dzieci na koloniach w Polsce. Nowa lokalizacja kursów: Centrum Don Bosko w Podgoricy. Aktywna współpraca z partnerami polskimi i czarnogórskimi.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6979" y="468987"/>
            <a:ext cx="5068014" cy="448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Zarząd Stowarzyszenia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979" y="1365409"/>
            <a:ext cx="3047048" cy="3047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6979" y="4604266"/>
            <a:ext cx="273331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mgr Wanda J. Vujisić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596979" y="5055275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Prezes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96979" y="5481638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Od 2003 roku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96979" y="5908000"/>
            <a:ext cx="3047048" cy="54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Rusycystyka i Lingwistyka Stosowana (UW)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6979" y="6607254"/>
            <a:ext cx="3047048" cy="54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✉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Sekretarz Regionalny ds. Bałkanów w EUWP</a:t>
            </a:r>
            <a:endParaRPr lang="en-US" sz="13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651" y="1365409"/>
            <a:ext cx="3047048" cy="304704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067651" y="4604266"/>
            <a:ext cx="2351961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Teresa Medojević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4067651" y="5055275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Członek Zarządu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067651" y="5481638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Architekt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067651" y="5908000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Bijelo Polje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067651" y="6334363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Lektor języka polskiego od 2010</a:t>
            </a:r>
            <a:endParaRPr lang="en-US" sz="13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8323" y="1365409"/>
            <a:ext cx="3047048" cy="3047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538323" y="4604266"/>
            <a:ext cx="226718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Bożena Knežević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538323" y="5055275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Członek Zarządu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7538323" y="5481638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Nauczycielka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7538323" y="5908000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Podgorica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7538323" y="6334363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Aktywna w działalności kulturalnej</a:t>
            </a:r>
            <a:endParaRPr lang="en-US" sz="1300" dirty="0"/>
          </a:p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995" y="1365409"/>
            <a:ext cx="3047048" cy="304704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1008995" y="4604266"/>
            <a:ext cx="2244209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Krystyna Jelić</a:t>
            </a:r>
            <a:endParaRPr lang="en-US" sz="1750" dirty="0"/>
          </a:p>
        </p:txBody>
      </p:sp>
      <p:sp>
        <p:nvSpPr>
          <p:cNvPr id="23" name="Text 17"/>
          <p:cNvSpPr/>
          <p:nvPr/>
        </p:nvSpPr>
        <p:spPr>
          <a:xfrm>
            <a:off x="11008995" y="5055275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Członek Zarządu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11008995" y="5481638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Technik ekonomiczny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11008995" y="5908000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Bar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11008995" y="6334363"/>
            <a:ext cx="3047048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Wsparcie organizacyjne wydarzeń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596979" y="7498318"/>
            <a:ext cx="13436441" cy="54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Zarząd Stowarzyszenia pracuje społecznie, z pasją i zaangażowaniem dla dobra Polonii w Czarnogórze.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Członkostwo: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Jeśli chcesz dołączyć do naszej rodziny, skontaktuj się z nami. Członkiem może zostać każda osoba polskiego pochodzenia lub związana z Polską, zamieszkała w Czarnogórze.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816060"/>
            <a:ext cx="4561284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Nasi partnerzy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58309" y="2819400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Działalność Stowarzyszenia możliwa jest dzięki wsparciu instytucji polskich i czarnogórskich. Współpracujemy z organizacjami, które wspierają Polonię i promują kulturę polską za granicą.</a:t>
            </a:r>
            <a:endParaRPr lang="en-US" sz="1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983" y="3896320"/>
            <a:ext cx="1598414" cy="866537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33" y="3896320"/>
            <a:ext cx="1598414" cy="866537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283" y="3896320"/>
            <a:ext cx="1598414" cy="866537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933" y="3896320"/>
            <a:ext cx="1598414" cy="866537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7583" y="3896320"/>
            <a:ext cx="1598414" cy="866537"/>
          </a:xfrm>
          <a:prstGeom prst="rect">
            <a:avLst/>
          </a:prstGeom>
        </p:spPr>
      </p:pic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9233" y="3896320"/>
            <a:ext cx="1598414" cy="866537"/>
          </a:xfrm>
          <a:prstGeom prst="rect">
            <a:avLst/>
          </a:prstGeom>
        </p:spPr>
      </p:pic>
      <p:pic>
        <p:nvPicPr>
          <p:cNvPr id="1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0883" y="3896320"/>
            <a:ext cx="1598414" cy="866537"/>
          </a:xfrm>
          <a:prstGeom prst="rect">
            <a:avLst/>
          </a:prstGeom>
        </p:spPr>
      </p:pic>
      <p:sp>
        <p:nvSpPr>
          <p:cNvPr id="11" name="Shape 2"/>
          <p:cNvSpPr/>
          <p:nvPr/>
        </p:nvSpPr>
        <p:spPr>
          <a:xfrm>
            <a:off x="758309" y="5146357"/>
            <a:ext cx="13113782" cy="1267182"/>
          </a:xfrm>
          <a:prstGeom prst="roundRect">
            <a:avLst>
              <a:gd name="adj" fmla="val 7181"/>
            </a:avLst>
          </a:prstGeom>
          <a:solidFill>
            <a:srgbClr val="460707"/>
          </a:solidFill>
          <a:ln/>
        </p:spPr>
      </p:sp>
      <p:pic>
        <p:nvPicPr>
          <p:cNvPr id="1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884" y="5471279"/>
            <a:ext cx="270748" cy="21657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462207" y="5416987"/>
            <a:ext cx="1219331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Ambasada RP w Podgoricy</a:t>
            </a:r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jest naszym głównym patronem od 2003 roku. Wspiera kursy języka polskiego, kolonie dla dzieci, wydarzenia kulturalne i udostępnia pomieszczenia dla Biblioteki Polonijnej.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844" y="514588"/>
            <a:ext cx="3939540" cy="492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1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Kontakt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54844" y="1474708"/>
            <a:ext cx="3688675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Skontaktuj się z nami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654844" y="2031087"/>
            <a:ext cx="6432113" cy="1197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Adres siedziby: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Lješnica 117</a:t>
            </a:r>
            <a:endParaRPr lang="en-US" sz="1450" dirty="0"/>
          </a:p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84 000 Bijelo Polje</a:t>
            </a:r>
            <a:endParaRPr lang="en-US" sz="1450" dirty="0"/>
          </a:p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Crna Gora (Montenegro)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54844" y="3397210"/>
            <a:ext cx="6432113" cy="1197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Telefon: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+382 50 485 489</a:t>
            </a:r>
            <a:endParaRPr lang="en-US" sz="1450" dirty="0"/>
          </a:p>
          <a:p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Komórkowy: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+382 69 056 528</a:t>
            </a:r>
            <a:endParaRPr lang="en-US" sz="1450" dirty="0"/>
          </a:p>
          <a:p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Email: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kontakt@poloniacg.me</a:t>
            </a:r>
            <a:endParaRPr lang="en-US" sz="1450" dirty="0"/>
          </a:p>
          <a:p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Strona: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www.poloniacg.me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54844" y="4898936"/>
            <a:ext cx="6432113" cy="30956"/>
          </a:xfrm>
          <a:prstGeom prst="rect">
            <a:avLst/>
          </a:prstGeom>
          <a:solidFill>
            <a:srgbClr val="FFE5E5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54844" y="5140285"/>
            <a:ext cx="3033712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Godziny dostępności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54844" y="5635109"/>
            <a:ext cx="6432113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Biuro: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Pon-Pt 9:00-17:00 (Bijelo Polje)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54844" y="6000036"/>
            <a:ext cx="6432113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Biblioteka: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Pon-Pt 10:00-18:00 (Podgorica, Ambasada RP)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54844" y="6364962"/>
            <a:ext cx="6432113" cy="299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Kurs języka: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Piątki 17:00-19:30 (Podgorica, Don Bosko)</a:t>
            </a:r>
            <a:endParaRPr lang="en-US" sz="1450" dirty="0"/>
          </a:p>
        </p:txBody>
      </p:sp>
      <p:pic>
        <p:nvPicPr>
          <p:cNvPr id="11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844" y="6874907"/>
            <a:ext cx="1993940" cy="514588"/>
          </a:xfrm>
          <a:prstGeom prst="rect">
            <a:avLst/>
          </a:prstGeom>
        </p:spPr>
      </p:pic>
      <p:pic>
        <p:nvPicPr>
          <p:cNvPr id="12" name="Image 1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247" y="6874907"/>
            <a:ext cx="2398752" cy="514588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1063" y="1498163"/>
            <a:ext cx="6432113" cy="6432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2025-12-20T01:37:05Z</dcterms:created>
  <dcterms:modified xsi:type="dcterms:W3CDTF">2025-12-20T01:37:05Z</dcterms:modified>
</cp:coreProperties>
</file>